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6" r:id="rId26"/>
    <p:sldId id="299" r:id="rId27"/>
    <p:sldId id="300" r:id="rId28"/>
    <p:sldId id="311" r:id="rId29"/>
    <p:sldId id="312" r:id="rId30"/>
    <p:sldId id="261" r:id="rId31"/>
    <p:sldId id="262" r:id="rId32"/>
    <p:sldId id="263" r:id="rId33"/>
    <p:sldId id="264" r:id="rId34"/>
    <p:sldId id="265" r:id="rId35"/>
    <p:sldId id="266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276" r:id="rId47"/>
    <p:sldId id="277" r:id="rId48"/>
    <p:sldId id="278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43" r:id="rId67"/>
    <p:sldId id="341" r:id="rId68"/>
    <p:sldId id="342" r:id="rId69"/>
    <p:sldId id="344" r:id="rId70"/>
    <p:sldId id="355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4664" autoAdjust="0"/>
  </p:normalViewPr>
  <p:slideViewPr>
    <p:cSldViewPr>
      <p:cViewPr varScale="1">
        <p:scale>
          <a:sx n="66" d="100"/>
          <a:sy n="66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54A5-9C17-4E34-9E50-87C4F042A83F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A6B3-4C6C-4E4A-A7D3-738181B07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01D7-0FD9-4E87-AF43-2E998BEF426E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D8D2-577C-45C1-AD70-839761402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EC2A-5CB5-4440-B147-804958CFF2CC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5863-2221-4F27-AA4B-91DD7BB96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6A8B-8C59-48F3-B42D-0B521E9C53D3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F5C61-DD9E-4ED0-B289-582B4C215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8F1C-130D-415D-A069-F2094C1D7CFA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DF1D-80BF-4954-98D9-ED383CF3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BA85-25CE-4E48-831A-3B9800AC9EA0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10A3-0272-4AEF-8984-895F126A6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E92E-A494-458A-BF52-0402E51CEBD6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A17E-5B8A-40DC-ADA8-5C4AFD78F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A537-65E8-440A-935A-8851631B0448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A194-F086-4E70-9780-71546C562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33CC-D809-4227-9C35-4331C2E6A580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AC54-6BC3-463E-8152-87615C2C9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3C49-3DF3-4362-BE1B-F1B58CA44CB0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F95E-3102-4818-981D-ADB38913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B42C-6EE0-4809-85D7-A4A23CC7C3A2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7EA4-7485-4C0D-9AA5-D913B6AC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9EEEDD-3D24-4B02-BAC7-E93DE40E9751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FCECC-32EF-4414-8C89-232CCC6A0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70" r:id="rId5"/>
    <p:sldLayoutId id="2147483765" r:id="rId6"/>
    <p:sldLayoutId id="2147483764" r:id="rId7"/>
    <p:sldLayoutId id="2147483771" r:id="rId8"/>
    <p:sldLayoutId id="2147483772" r:id="rId9"/>
    <p:sldLayoutId id="2147483763" r:id="rId10"/>
    <p:sldLayoutId id="2147483762" r:id="rId11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9.xml"/><Relationship Id="rId18" Type="http://schemas.openxmlformats.org/officeDocument/2006/relationships/slide" Target="slide25.xml"/><Relationship Id="rId26" Type="http://schemas.openxmlformats.org/officeDocument/2006/relationships/slide" Target="slide7.xml"/><Relationship Id="rId3" Type="http://schemas.openxmlformats.org/officeDocument/2006/relationships/slide" Target="slide8.xml"/><Relationship Id="rId21" Type="http://schemas.openxmlformats.org/officeDocument/2006/relationships/slide" Target="slide11.xml"/><Relationship Id="rId7" Type="http://schemas.openxmlformats.org/officeDocument/2006/relationships/slide" Target="slide28.xml"/><Relationship Id="rId12" Type="http://schemas.openxmlformats.org/officeDocument/2006/relationships/slide" Target="slide24.xml"/><Relationship Id="rId17" Type="http://schemas.openxmlformats.org/officeDocument/2006/relationships/slide" Target="slide20.xml"/><Relationship Id="rId25" Type="http://schemas.openxmlformats.org/officeDocument/2006/relationships/slide" Target="slide31.xml"/><Relationship Id="rId33" Type="http://schemas.openxmlformats.org/officeDocument/2006/relationships/slide" Target="slide35.xml"/><Relationship Id="rId2" Type="http://schemas.openxmlformats.org/officeDocument/2006/relationships/slide" Target="slide3.xml"/><Relationship Id="rId16" Type="http://schemas.openxmlformats.org/officeDocument/2006/relationships/slide" Target="slide15.xml"/><Relationship Id="rId20" Type="http://schemas.openxmlformats.org/officeDocument/2006/relationships/slide" Target="slide6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19.xml"/><Relationship Id="rId24" Type="http://schemas.openxmlformats.org/officeDocument/2006/relationships/slide" Target="slide26.xml"/><Relationship Id="rId32" Type="http://schemas.openxmlformats.org/officeDocument/2006/relationships/slide" Target="slide33.xml"/><Relationship Id="rId5" Type="http://schemas.openxmlformats.org/officeDocument/2006/relationships/slide" Target="slide18.xml"/><Relationship Id="rId15" Type="http://schemas.openxmlformats.org/officeDocument/2006/relationships/slide" Target="slide10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14.xml"/><Relationship Id="rId19" Type="http://schemas.openxmlformats.org/officeDocument/2006/relationships/slide" Target="slide30.xml"/><Relationship Id="rId31" Type="http://schemas.openxmlformats.org/officeDocument/2006/relationships/slide" Target="slide32.xml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5.xml"/><Relationship Id="rId22" Type="http://schemas.openxmlformats.org/officeDocument/2006/relationships/slide" Target="slide16.xml"/><Relationship Id="rId27" Type="http://schemas.openxmlformats.org/officeDocument/2006/relationships/slide" Target="slide12.xml"/><Relationship Id="rId30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43.xml"/><Relationship Id="rId18" Type="http://schemas.openxmlformats.org/officeDocument/2006/relationships/slide" Target="slide39.xml"/><Relationship Id="rId26" Type="http://schemas.openxmlformats.org/officeDocument/2006/relationships/slide" Target="slide60.xml"/><Relationship Id="rId3" Type="http://schemas.openxmlformats.org/officeDocument/2006/relationships/slide" Target="slide46.xml"/><Relationship Id="rId21" Type="http://schemas.openxmlformats.org/officeDocument/2006/relationships/slide" Target="slide59.xml"/><Relationship Id="rId7" Type="http://schemas.openxmlformats.org/officeDocument/2006/relationships/slide" Target="slide37.xml"/><Relationship Id="rId12" Type="http://schemas.openxmlformats.org/officeDocument/2006/relationships/slide" Target="slide38.xml"/><Relationship Id="rId17" Type="http://schemas.openxmlformats.org/officeDocument/2006/relationships/slide" Target="slide63.xml"/><Relationship Id="rId25" Type="http://schemas.openxmlformats.org/officeDocument/2006/relationships/slide" Target="slide55.xml"/><Relationship Id="rId2" Type="http://schemas.openxmlformats.org/officeDocument/2006/relationships/slide" Target="slide41.xml"/><Relationship Id="rId16" Type="http://schemas.openxmlformats.org/officeDocument/2006/relationships/slide" Target="slide58.xml"/><Relationship Id="rId20" Type="http://schemas.openxmlformats.org/officeDocument/2006/relationships/slide" Target="slide54.xml"/><Relationship Id="rId29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11" Type="http://schemas.openxmlformats.org/officeDocument/2006/relationships/slide" Target="slide62.xml"/><Relationship Id="rId24" Type="http://schemas.openxmlformats.org/officeDocument/2006/relationships/slide" Target="slide50.xml"/><Relationship Id="rId5" Type="http://schemas.openxmlformats.org/officeDocument/2006/relationships/slide" Target="slide56.xml"/><Relationship Id="rId15" Type="http://schemas.openxmlformats.org/officeDocument/2006/relationships/slide" Target="slide53.xml"/><Relationship Id="rId23" Type="http://schemas.openxmlformats.org/officeDocument/2006/relationships/slide" Target="slide40.xml"/><Relationship Id="rId28" Type="http://schemas.openxmlformats.org/officeDocument/2006/relationships/slide" Target="slide67.xml"/><Relationship Id="rId10" Type="http://schemas.openxmlformats.org/officeDocument/2006/relationships/slide" Target="slide57.xml"/><Relationship Id="rId19" Type="http://schemas.openxmlformats.org/officeDocument/2006/relationships/slide" Target="slide49.xml"/><Relationship Id="rId4" Type="http://schemas.openxmlformats.org/officeDocument/2006/relationships/slide" Target="slide51.xml"/><Relationship Id="rId9" Type="http://schemas.openxmlformats.org/officeDocument/2006/relationships/slide" Target="slide52.xml"/><Relationship Id="rId14" Type="http://schemas.openxmlformats.org/officeDocument/2006/relationships/slide" Target="slide48.xml"/><Relationship Id="rId22" Type="http://schemas.openxmlformats.org/officeDocument/2006/relationships/slide" Target="slide64.xml"/><Relationship Id="rId27" Type="http://schemas.openxmlformats.org/officeDocument/2006/relationships/slide" Target="slide6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reviewgames.com/srg/subjects/games.php?id=129" TargetMode="External"/><Relationship Id="rId2" Type="http://schemas.openxmlformats.org/officeDocument/2006/relationships/hyperlink" Target="http://www.anatomyarcade.com/games/gamesNervou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viewgamezone.com/print-auto.php?id=3079" TargetMode="External"/><Relationship Id="rId5" Type="http://schemas.openxmlformats.org/officeDocument/2006/relationships/hyperlink" Target="http://www.medtrng.com/quia.htm" TargetMode="External"/><Relationship Id="rId4" Type="http://schemas.openxmlformats.org/officeDocument/2006/relationships/hyperlink" Target="http://www.studystack.com/matching-457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dac.org/images/articles/glia.jpg" TargetMode="External"/><Relationship Id="rId13" Type="http://schemas.openxmlformats.org/officeDocument/2006/relationships/hyperlink" Target="http://www.mult-sclerosis.org/cerebellum.gif" TargetMode="External"/><Relationship Id="rId18" Type="http://schemas.openxmlformats.org/officeDocument/2006/relationships/hyperlink" Target="http://encefalus.com/wp-content/uploads/2008/07/neuron.jpg" TargetMode="External"/><Relationship Id="rId3" Type="http://schemas.openxmlformats.org/officeDocument/2006/relationships/hyperlink" Target="http://www.stockmedicalart.com/medicalartlibrary/images/cerebral-cortex.jpg" TargetMode="External"/><Relationship Id="rId21" Type="http://schemas.openxmlformats.org/officeDocument/2006/relationships/hyperlink" Target="http://nsw.royalsoc.org.au/journal_archive/images/bennett_2/bennett2_fig11.gif" TargetMode="External"/><Relationship Id="rId7" Type="http://schemas.openxmlformats.org/officeDocument/2006/relationships/hyperlink" Target="http://www.drstandley.com/images/nervous5.bmp" TargetMode="External"/><Relationship Id="rId12" Type="http://schemas.openxmlformats.org/officeDocument/2006/relationships/hyperlink" Target="http://www.biologyreference.com/images/biol_03_img0309.jpg" TargetMode="External"/><Relationship Id="rId17" Type="http://schemas.openxmlformats.org/officeDocument/2006/relationships/hyperlink" Target="http://www.bcm.edu/cain_foundation/noframes/html/pages/staff/neurons%20confocal%20mu1a%20dcx.jpg" TargetMode="External"/><Relationship Id="rId2" Type="http://schemas.openxmlformats.org/officeDocument/2006/relationships/hyperlink" Target="http://www.csuchico.edu/~pmccaffrey/syllabi/CMSD%20320/images/U5MedialView.jpg" TargetMode="External"/><Relationship Id="rId16" Type="http://schemas.openxmlformats.org/officeDocument/2006/relationships/hyperlink" Target="http://www.erichubscher.com/erichubscherpfisite023045.jpg" TargetMode="External"/><Relationship Id="rId20" Type="http://schemas.openxmlformats.org/officeDocument/2006/relationships/hyperlink" Target="http://nyic.stemlegal.com/wp-content/uploads/2009/01/brain-surface-anatom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iverse-review.ca/I10-75-myelin.jpg" TargetMode="External"/><Relationship Id="rId11" Type="http://schemas.openxmlformats.org/officeDocument/2006/relationships/hyperlink" Target="http://universe-review.ca/I10-82-annelid.jpg" TargetMode="External"/><Relationship Id="rId24" Type="http://schemas.openxmlformats.org/officeDocument/2006/relationships/hyperlink" Target="http://www.jonny69.co.uk/images/cheese4.jpg" TargetMode="External"/><Relationship Id="rId5" Type="http://schemas.openxmlformats.org/officeDocument/2006/relationships/hyperlink" Target="http://www.becomehealthynow.com/images/organs/nervous/brain_stem.jpg" TargetMode="External"/><Relationship Id="rId15" Type="http://schemas.openxmlformats.org/officeDocument/2006/relationships/hyperlink" Target="http://www.umm.edu/graphics/images/en/19239.jpg" TargetMode="External"/><Relationship Id="rId23" Type="http://schemas.openxmlformats.org/officeDocument/2006/relationships/hyperlink" Target="http://i.ehow.com/images/a05/e4/ao/treat-mild-sunburn-home-remedy-200X200.jpg" TargetMode="External"/><Relationship Id="rId10" Type="http://schemas.openxmlformats.org/officeDocument/2006/relationships/hyperlink" Target="http://www.daviddarling.info/images/blood-brain_barrier.jpg" TargetMode="External"/><Relationship Id="rId19" Type="http://schemas.openxmlformats.org/officeDocument/2006/relationships/hyperlink" Target="http://farm3.static.flickr.com/2292/2294885580_818df74d6f.jpg" TargetMode="External"/><Relationship Id="rId4" Type="http://schemas.openxmlformats.org/officeDocument/2006/relationships/hyperlink" Target="http://www2.cedarcrest.edu/academic/bio/hale/bioT_EID/lectures/tetanus-neuron.gif" TargetMode="External"/><Relationship Id="rId9" Type="http://schemas.openxmlformats.org/officeDocument/2006/relationships/hyperlink" Target="http://brainmuseum.org/Specimens/primates/human/brain/human8sect6.jpg" TargetMode="External"/><Relationship Id="rId14" Type="http://schemas.openxmlformats.org/officeDocument/2006/relationships/hyperlink" Target="http://www.mult-sclerosis.org/corpuscallosum.gif" TargetMode="External"/><Relationship Id="rId22" Type="http://schemas.openxmlformats.org/officeDocument/2006/relationships/hyperlink" Target="http://www.nebraskabraininjurylawyer.com/images/injuryimages/rough.skull.bones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cccncsnl.files.wordpress.com/2007/11/sea-the-light.jpg" TargetMode="External"/><Relationship Id="rId3" Type="http://schemas.openxmlformats.org/officeDocument/2006/relationships/hyperlink" Target="http://www.backpain-guide.com/Chapter_Fig_folders/Ch06_Path_Folder/Ch06_Images/06-4%20Radiculopathy.jpg" TargetMode="External"/><Relationship Id="rId7" Type="http://schemas.openxmlformats.org/officeDocument/2006/relationships/hyperlink" Target="http://jankern.files.wordpress.com/2007/09/small-hands-touching.thumbnail.jpg" TargetMode="External"/><Relationship Id="rId12" Type="http://schemas.openxmlformats.org/officeDocument/2006/relationships/hyperlink" Target="http://cristinalaird.files.wordpress.com/2009/06/depression.jpg" TargetMode="External"/><Relationship Id="rId2" Type="http://schemas.openxmlformats.org/officeDocument/2006/relationships/hyperlink" Target="http://mslc.rutgers.edu/MovingBodies/Lecture/nervous/nervous_system_study_questio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.davidson.edu/courses/genomics/2009/Patel/beforeafterbrain.jpg" TargetMode="External"/><Relationship Id="rId11" Type="http://schemas.openxmlformats.org/officeDocument/2006/relationships/hyperlink" Target="http://www.bcm.edu/cain_foundation/noframes/html/pages/staff/growth-cone.gif" TargetMode="External"/><Relationship Id="rId5" Type="http://schemas.openxmlformats.org/officeDocument/2006/relationships/hyperlink" Target="http://www.chaaps.com/wp-content/uploads/2009/12/hands.jpg" TargetMode="External"/><Relationship Id="rId10" Type="http://schemas.openxmlformats.org/officeDocument/2006/relationships/hyperlink" Target="http://biology.clc.uc.edu/courses/bio105/nervous.htm" TargetMode="External"/><Relationship Id="rId4" Type="http://schemas.openxmlformats.org/officeDocument/2006/relationships/hyperlink" Target="http://www.cure-back-pain.org/images/spinenerve.gif" TargetMode="External"/><Relationship Id="rId9" Type="http://schemas.openxmlformats.org/officeDocument/2006/relationships/hyperlink" Target="http://alaska.usgs.gov/science/biology/remote_sensing/images/sea_ice04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Nervous System Jeopardy</a:t>
            </a:r>
            <a:endParaRPr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6491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3" action="ppaction://hlinksldjump"/>
              </a:rPr>
              <a:t>Round 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After Sodium moves into a cell during an action potential, what ion moves next and in which direction?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90600" y="2895600"/>
            <a:ext cx="6934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Potassium (K+) ions move out of the cell. </a:t>
            </a:r>
          </a:p>
          <a:p>
            <a:pPr>
              <a:spcBef>
                <a:spcPct val="50000"/>
              </a:spcBef>
            </a:pPr>
            <a:r>
              <a:rPr lang="en-US" sz="2000"/>
              <a:t>This causes the cell to become negative inside once again.  (Stops the action potential)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467600" cy="1143000"/>
          </a:xfrm>
        </p:spPr>
        <p:txBody>
          <a:bodyPr/>
          <a:lstStyle/>
          <a:p>
            <a:pPr eaLnBrk="1" hangingPunct="1"/>
            <a:r>
              <a:rPr lang="en-US" sz="4200" smtClean="0"/>
              <a:t>What process uses energy to reset the ions on both sides of the cell membrane?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467600" cy="3382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The sodium-potassium pump.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It pumps sodium back out and potassium ions back into the cell.  The cell cannot have another action potential until this is complete (refractory period).  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2294885580_818df74d6f"/>
          <p:cNvPicPr>
            <a:picLocks noChangeAspect="1" noChangeArrowheads="1"/>
          </p:cNvPicPr>
          <p:nvPr/>
        </p:nvPicPr>
        <p:blipFill>
          <a:blip r:embed="rId2"/>
          <a:srcRect b="4201"/>
          <a:stretch>
            <a:fillRect/>
          </a:stretch>
        </p:blipFill>
        <p:spPr bwMode="auto">
          <a:xfrm>
            <a:off x="2362200" y="-17463"/>
            <a:ext cx="46085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refractory period?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the membrane is polarized but the K+ and Na+ are on the wrong sides of the membrane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1800" smtClean="0"/>
              <a:t>the neuron will not respond to a new stimulus during this period and the ions will return to their resting potential to receive a stimulus</a:t>
            </a:r>
            <a:endParaRPr lang="en-US" smtClean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 action="ppaction://hlinksldjump"/>
              </a:rPr>
              <a:t>Round 1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are the 2 main division of the Nervous system? 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4724400" cy="3611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The CNS &amp; the PNS. 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25606" name="Picture 6" descr="Nervous_system_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876550" cy="4762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Of what does a central nervous system consist?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352800" y="1905000"/>
            <a:ext cx="4572000" cy="3763963"/>
          </a:xfrm>
        </p:spPr>
        <p:txBody>
          <a:bodyPr/>
          <a:lstStyle/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mtClean="0"/>
              <a:t> a brain and a spinal cord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26630" name="Picture 6" descr="nervou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90800"/>
            <a:ext cx="48101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477962"/>
          </a:xfrm>
        </p:spPr>
        <p:txBody>
          <a:bodyPr/>
          <a:lstStyle/>
          <a:p>
            <a:pPr eaLnBrk="1" hangingPunct="1"/>
            <a:r>
              <a:rPr lang="en-US" sz="3600" smtClean="0"/>
              <a:t>What does the somatic nervous system do?</a:t>
            </a: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3505200" y="1447800"/>
            <a:ext cx="4267200" cy="2468563"/>
          </a:xfrm>
        </p:spPr>
        <p:txBody>
          <a:bodyPr/>
          <a:lstStyle/>
          <a:p>
            <a:pPr marL="742950" lvl="1" indent="-285750">
              <a:buFont typeface="Wingdings 2" pitchFamily="18" charset="2"/>
              <a:buNone/>
            </a:pPr>
            <a:r>
              <a:rPr lang="en-US" smtClean="0"/>
              <a:t>	It contracts the skeletal muscles</a:t>
            </a:r>
          </a:p>
        </p:txBody>
      </p:sp>
      <p:pic>
        <p:nvPicPr>
          <p:cNvPr id="27652" name="Picture 5" descr="erichubscherpfisite023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6324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/>
          <a:lstStyle/>
          <a:p>
            <a:pPr eaLnBrk="1" hangingPunct="1"/>
            <a:r>
              <a:rPr lang="en-US" sz="3600" smtClean="0"/>
              <a:t>What does the autonomic nervous system control?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133600" y="2590800"/>
            <a:ext cx="5029200" cy="3382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controls the activity of organs and various involuntary muscles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1800" smtClean="0"/>
              <a:t>Ex. Cardiac and Smooth</a:t>
            </a:r>
            <a:endParaRPr lang="en-US" smtClean="0"/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are the two divisions of the autonomic nervous system?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743200" y="2057400"/>
            <a:ext cx="5486400" cy="4068763"/>
          </a:xfrm>
        </p:spPr>
        <p:txBody>
          <a:bodyPr/>
          <a:lstStyle/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mtClean="0"/>
              <a:t>	the sympathetic and parasympathetic divisions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29701" name="Picture 5" descr="nervou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924175"/>
            <a:ext cx="48101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chemical crosses the synaptic cleft and carries messages to the next neuron or effector organ?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953000" y="2332038"/>
            <a:ext cx="3657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Neurotransmitters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30724" name="Picture 5" descr="small-hands-touch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49530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391400" cy="2316162"/>
          </a:xfrm>
        </p:spPr>
        <p:txBody>
          <a:bodyPr/>
          <a:lstStyle/>
          <a:p>
            <a:pPr eaLnBrk="1" hangingPunct="1"/>
            <a:r>
              <a:rPr lang="en-US" sz="3600" smtClean="0"/>
              <a:t>Excess heat, pressure or specific classes of chemicals released from damaged tissues stimulate what kind of receptors?</a:t>
            </a:r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495800" y="2743200"/>
            <a:ext cx="2971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Pain Receptors (free nerve endings)</a:t>
            </a:r>
          </a:p>
        </p:txBody>
      </p:sp>
      <p:pic>
        <p:nvPicPr>
          <p:cNvPr id="31748" name="Picture 7" descr="treat-mild-sunburn-home-remedy-200X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43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28" name="Group 92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227638"/>
        </p:xfrm>
        <a:graphic>
          <a:graphicData uri="http://schemas.openxmlformats.org/drawingml/2006/table">
            <a:tbl>
              <a:tblPr/>
              <a:tblGrid>
                <a:gridCol w="1266825"/>
                <a:gridCol w="1657350"/>
                <a:gridCol w="1462088"/>
                <a:gridCol w="1558925"/>
                <a:gridCol w="1462087"/>
                <a:gridCol w="1736725"/>
              </a:tblGrid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 States of Neurons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Types of Nervous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Sensory Receptors &amp; Chemicals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 of Functions in the Brain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Components of the Nervous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7" action="ppaction://hlinksldjump"/>
                        </a:rPr>
                        <a:t>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8" action="ppaction://hlinksldjump"/>
                        </a:rPr>
                        <a:t>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9" action="ppaction://hlinksldjump"/>
                        </a:rPr>
                        <a:t>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0" action="ppaction://hlinksldjump"/>
                        </a:rPr>
                        <a:t>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1" action="ppaction://hlinksldjump"/>
                        </a:rPr>
                        <a:t>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8" name="TextBox 4"/>
          <p:cNvSpPr txBox="1">
            <a:spLocks noChangeArrowheads="1"/>
          </p:cNvSpPr>
          <p:nvPr/>
        </p:nvSpPr>
        <p:spPr bwMode="auto">
          <a:xfrm>
            <a:off x="0" y="6488113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hlinkClick r:id="rId32" action="ppaction://hlinksldjump"/>
              </a:rPr>
              <a:t>Final Jeopardy Round 1</a:t>
            </a:r>
            <a:endParaRPr lang="en-US" u="sng"/>
          </a:p>
        </p:txBody>
      </p:sp>
      <p:sp>
        <p:nvSpPr>
          <p:cNvPr id="14389" name="TextBox 5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hlinkClick r:id="rId33" action="ppaction://hlinksldjump"/>
              </a:rPr>
              <a:t>Round 2</a:t>
            </a:r>
            <a:endParaRPr lang="en-US" u="sng"/>
          </a:p>
        </p:txBody>
      </p:sp>
      <p:sp>
        <p:nvSpPr>
          <p:cNvPr id="14390" name="TextBox 6"/>
          <p:cNvSpPr txBox="1">
            <a:spLocks noChangeArrowheads="1"/>
          </p:cNvSpPr>
          <p:nvPr/>
        </p:nvSpPr>
        <p:spPr bwMode="auto">
          <a:xfrm>
            <a:off x="0" y="381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Round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Neurons that carry messages from sense receptors to the CNS are called?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Snesory or afferent neurons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32772" name="Picture 5" descr="sea-the-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362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/>
          <a:lstStyle/>
          <a:p>
            <a:pPr eaLnBrk="1" hangingPunct="1"/>
            <a:r>
              <a:rPr lang="en-US" sz="3600" smtClean="0"/>
              <a:t>Hot and cold are detected by what kind of receptor?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3581400" cy="3001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Thermoreceptors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2000" smtClean="0"/>
              <a:t>they also help maintain body temperature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33796" name="Picture 5" descr="sea_ice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95400"/>
            <a:ext cx="3143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Neurons that carry messages from the CNS to muscles are called? 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Motor neurons or efferent neurons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34822" name="Picture 6" descr="musc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514600"/>
            <a:ext cx="2895600" cy="28035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Higher level thinking and decision making is controlled by what part of the brain?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105400" y="2590800"/>
            <a:ext cx="3581400" cy="137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cerebrum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35844" name="Picture 5" descr="brain-surface-anato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42672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/>
          <a:lstStyle/>
          <a:p>
            <a:pPr eaLnBrk="1" hangingPunct="1"/>
            <a:r>
              <a:rPr lang="en-US" sz="3600" smtClean="0"/>
              <a:t>The knee jerk reflex is integrated by what part of the CNS?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6477000" cy="3840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The spinal cord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Thirst, appetite, sex, pain, and pleasure centers are regulated by the…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6400800" cy="3687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hypothalamus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The hypothalamus plays a role in the limbic system (emotional brain)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554162"/>
          </a:xfrm>
        </p:spPr>
        <p:txBody>
          <a:bodyPr/>
          <a:lstStyle/>
          <a:p>
            <a:pPr eaLnBrk="1" hangingPunct="1"/>
            <a:r>
              <a:rPr lang="en-US" sz="3600" smtClean="0"/>
              <a:t>The ability to speak is housed in which structure of the brain?Which hemisphere is it normally located in? 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419600" y="2484438"/>
            <a:ext cx="4495800" cy="4373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Broca’s area.  It is normally located in the left hemisphere. 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38916" name="Picture 5" descr="rou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14600"/>
            <a:ext cx="31432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Name two reflexes in addition to the knee jerk reflex.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41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withdrawal reflex pupillary reflex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 gag reflex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salivary reflex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sweating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39940" name="Picture 5" descr="bennett2_fig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41910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is a myelin sheath?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657600" y="2743200"/>
            <a:ext cx="5181600" cy="2544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glial cells that wrap themselves around the axon of a neuron to insulate it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2400" smtClean="0"/>
              <a:t>(Schwann cells in PNS or oligodendrocytes in CNS)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51206" name="Picture 6" descr="I10-75-mye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30670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 descr="g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91400" cy="1325563"/>
          </a:xfrm>
        </p:spPr>
        <p:txBody>
          <a:bodyPr/>
          <a:lstStyle/>
          <a:p>
            <a:pPr eaLnBrk="1" hangingPunct="1"/>
            <a:r>
              <a:rPr lang="en-US" sz="3600" smtClean="0"/>
              <a:t>What type of glial cells would be present in a man who has an infection in the brain?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600200" y="2590800"/>
            <a:ext cx="5791200" cy="3382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Microglia would be present.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Microglia help kill invaders and get rid of debris in the CNS.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 action="ppaction://hlinksldjump"/>
              </a:rPr>
              <a:t>Round 1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1981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500" smtClean="0"/>
              <a:t>	</a:t>
            </a:r>
            <a:r>
              <a:rPr lang="en-US" sz="3600" smtClean="0"/>
              <a:t>What are the two parts of a neuron specifically designed for the sending and receiving of electrical impulses?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36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5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5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5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5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500" smtClean="0"/>
              <a:t>	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2286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Dendrite – Receiving</a:t>
            </a:r>
          </a:p>
          <a:p>
            <a:r>
              <a:rPr lang="en-US" sz="3200"/>
              <a:t>Axon – Sending 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15366" name="Picture 6" descr="tetanus-neu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352800"/>
            <a:ext cx="5715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does cerebrospinal fluid do and where is it produced?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2819400" y="2895600"/>
            <a:ext cx="5105400" cy="3230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cushions the brain and spinal cord, brings the cells nutrients, and washes away wastes.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It is produced by the choroid plexuses found in each ventricle.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type of glia cell makes of the blood-brain barrier?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876800" y="3048000"/>
            <a:ext cx="4267200" cy="3535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astrocytes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They connect capillaries to neurons.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54278" name="Picture 6" descr="blood-brain_barr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09800"/>
            <a:ext cx="34051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543800" cy="1706562"/>
          </a:xfrm>
        </p:spPr>
        <p:txBody>
          <a:bodyPr/>
          <a:lstStyle/>
          <a:p>
            <a:pPr eaLnBrk="1" hangingPunct="1"/>
            <a:r>
              <a:rPr lang="en-US" sz="3600" smtClean="0"/>
              <a:t>Which type of glial cells form the coverings and line the cavities of the brain and spinal cord?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581400" y="2895600"/>
            <a:ext cx="4343400" cy="3230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ependymal cells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Final Jeopardy Answer Round 1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600200" y="2514600"/>
            <a:ext cx="5562600" cy="3459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Type of cell that is specialized to carry messages. 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0" y="64912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7620000" y="6553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3" action="ppaction://hlinksldjump"/>
              </a:rPr>
              <a:t>More Review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</a:t>
            </a:r>
          </a:p>
        </p:txBody>
      </p:sp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5486400" y="50292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hlinkClick r:id="rId2" action="ppaction://hlinksldjump"/>
              </a:rPr>
              <a:t>Answer</a:t>
            </a:r>
            <a:endParaRPr lang="en-US" sz="3200"/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362200" y="27559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What is a neuron?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algn="ctr" eaLnBrk="1" hangingPunct="1"/>
            <a:r>
              <a:rPr lang="en-US" sz="4100" smtClean="0">
                <a:latin typeface="Arial" charset="0"/>
              </a:rPr>
              <a:t>Round 2</a:t>
            </a:r>
          </a:p>
        </p:txBody>
      </p:sp>
      <p:graphicFrame>
        <p:nvGraphicFramePr>
          <p:cNvPr id="58440" name="Group 72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232400"/>
        </p:xfrm>
        <a:graphic>
          <a:graphicData uri="http://schemas.openxmlformats.org/drawingml/2006/table">
            <a:tbl>
              <a:tblPr/>
              <a:tblGrid>
                <a:gridCol w="1458913"/>
                <a:gridCol w="1457325"/>
                <a:gridCol w="1462087"/>
                <a:gridCol w="1457325"/>
                <a:gridCol w="1458913"/>
                <a:gridCol w="1849437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Brain Sections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Brain Sections Continued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Nerves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Vocab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Review Questions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Review Questions Continued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7" action="ppaction://hlinksldjump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81" name="TextBox 4"/>
          <p:cNvSpPr txBox="1">
            <a:spLocks noChangeArrowheads="1"/>
          </p:cNvSpPr>
          <p:nvPr/>
        </p:nvSpPr>
        <p:spPr bwMode="auto">
          <a:xfrm>
            <a:off x="381000" y="64912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8" action="ppaction://hlinksldjump"/>
              </a:rPr>
              <a:t>Final Jeopardy Round 2</a:t>
            </a:r>
            <a:endParaRPr lang="en-US"/>
          </a:p>
        </p:txBody>
      </p:sp>
      <p:sp>
        <p:nvSpPr>
          <p:cNvPr id="48182" name="TextBox 6"/>
          <p:cNvSpPr txBox="1">
            <a:spLocks noChangeArrowheads="1"/>
          </p:cNvSpPr>
          <p:nvPr/>
        </p:nvSpPr>
        <p:spPr bwMode="auto">
          <a:xfrm>
            <a:off x="6400800" y="6491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9" action="ppaction://hlinksldjump"/>
              </a:rPr>
              <a:t>More Review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543800" cy="1782762"/>
          </a:xfrm>
        </p:spPr>
        <p:txBody>
          <a:bodyPr/>
          <a:lstStyle/>
          <a:p>
            <a:pPr eaLnBrk="1" hangingPunct="1"/>
            <a:r>
              <a:rPr lang="en-US" sz="3600" smtClean="0"/>
              <a:t>The medulla oblongata, pons, and midbrain are all part of what section of the brain?</a:t>
            </a:r>
          </a:p>
        </p:txBody>
      </p:sp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038600" y="3048000"/>
            <a:ext cx="46482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brain stem</a:t>
            </a:r>
          </a:p>
          <a:p>
            <a:pPr>
              <a:spcBef>
                <a:spcPct val="50000"/>
              </a:spcBef>
            </a:pPr>
            <a:r>
              <a:rPr lang="en-US" sz="2000"/>
              <a:t>This controls functions such as breathing rate, regulates arousal and sleep, and conducts sensory and motor signals between the spinal cord</a:t>
            </a:r>
          </a:p>
        </p:txBody>
      </p:sp>
      <p:pic>
        <p:nvPicPr>
          <p:cNvPr id="40967" name="Picture 7" descr="brain_s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3810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two types of matter is the cerebrum made out of?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>
          <a:xfrm>
            <a:off x="3505200" y="3429000"/>
            <a:ext cx="4419600" cy="1447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white and gray matter</a:t>
            </a: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does the cerebellum control?</a:t>
            </a:r>
          </a:p>
        </p:txBody>
      </p:sp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114800" y="28194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Balance, coordination, motor control</a:t>
            </a:r>
          </a:p>
        </p:txBody>
      </p:sp>
      <p:pic>
        <p:nvPicPr>
          <p:cNvPr id="61442" name="Picture 2" descr="http://www.mult-sclerosis.org/cerebellu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does the band of axons called the corpus callosum do?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2057400"/>
            <a:ext cx="5105400" cy="2209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connects the left and right hemispheres of the brain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60418" name="Picture 2" descr="http://www.mult-sclerosis.org/corpuscallosu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2004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8001000" y="64881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624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Which type of neuron receives the initial stimulus?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886200" y="3810000"/>
            <a:ext cx="4572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Sensory Neuron</a:t>
            </a:r>
          </a:p>
          <a:p>
            <a:pPr>
              <a:spcBef>
                <a:spcPct val="50000"/>
              </a:spcBef>
            </a:pPr>
            <a:r>
              <a:rPr lang="en-US" sz="2000"/>
              <a:t>Exs. Eye stimulated by light,</a:t>
            </a:r>
          </a:p>
          <a:p>
            <a:pPr>
              <a:spcBef>
                <a:spcPct val="50000"/>
              </a:spcBef>
            </a:pPr>
            <a:r>
              <a:rPr lang="en-US" sz="2000"/>
              <a:t>Hand stimulated by touch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is the function of the hypothalamus?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3276600" y="2971800"/>
            <a:ext cx="4648200" cy="3154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regulates homeostasis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2000" smtClean="0"/>
              <a:t>This includes the following functions: feeding, fighting, fleeing, and reproducing.  It is also a thermostat, an appestat (adjusts appetite), a thirst center, and regulates circadian rhythms.</a:t>
            </a:r>
            <a:endParaRPr lang="en-US" smtClean="0"/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59394" name="Picture 2" descr="http://www.umm.edu/graphics/images/en/19239.jpg"/>
          <p:cNvPicPr>
            <a:picLocks noChangeAspect="1" noChangeArrowheads="1"/>
          </p:cNvPicPr>
          <p:nvPr/>
        </p:nvPicPr>
        <p:blipFill>
          <a:blip r:embed="rId3"/>
          <a:srcRect l="34000" b="17500"/>
          <a:stretch>
            <a:fillRect/>
          </a:stretch>
        </p:blipFill>
        <p:spPr bwMode="auto">
          <a:xfrm>
            <a:off x="457200" y="2667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is the anterior association are responsible for? 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4724400" y="2819400"/>
            <a:ext cx="4419600" cy="2468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socially acceptable behavior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Higher level thinking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Problem solving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Language comprehension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46086" name="Picture 6" descr="cerebral-cort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4124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7467600" cy="1706563"/>
          </a:xfrm>
        </p:spPr>
        <p:txBody>
          <a:bodyPr/>
          <a:lstStyle/>
          <a:p>
            <a:pPr eaLnBrk="1" hangingPunct="1"/>
            <a:r>
              <a:rPr lang="en-US" sz="3600" smtClean="0"/>
              <a:t>To which part of the brain do the thalamus, hypothalamus, and</a:t>
            </a:r>
            <a:r>
              <a:rPr lang="en-US" sz="4200" smtClean="0"/>
              <a:t> </a:t>
            </a:r>
            <a:r>
              <a:rPr lang="en-US" sz="3600" smtClean="0"/>
              <a:t>epithalamus belong?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4294967295"/>
          </p:nvPr>
        </p:nvSpPr>
        <p:spPr>
          <a:xfrm>
            <a:off x="4267200" y="3124200"/>
            <a:ext cx="3810000" cy="2316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the diencephalon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sp>
        <p:nvSpPr>
          <p:cNvPr id="55300" name="AutoShape 6" descr="Detail 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7114" name="Picture 10" descr="U5MedialView"/>
          <p:cNvPicPr>
            <a:picLocks noChangeAspect="1" noChangeArrowheads="1"/>
          </p:cNvPicPr>
          <p:nvPr/>
        </p:nvPicPr>
        <p:blipFill>
          <a:blip r:embed="rId3"/>
          <a:srcRect l="1852" t="7056"/>
          <a:stretch>
            <a:fillRect/>
          </a:stretch>
        </p:blipFill>
        <p:spPr bwMode="auto">
          <a:xfrm>
            <a:off x="457200" y="3276600"/>
            <a:ext cx="40386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What is the difference between white and gray matter?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>
          <a:xfrm>
            <a:off x="2209800" y="2819400"/>
            <a:ext cx="5715000" cy="3306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	</a:t>
            </a:r>
            <a:r>
              <a:rPr lang="en-US" smtClean="0"/>
              <a:t>White matter has myelin sheaths surrounding the axons and gray matter contains cell bodies and unmyelinated axons</a:t>
            </a:r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630362"/>
          </a:xfrm>
        </p:spPr>
        <p:txBody>
          <a:bodyPr/>
          <a:lstStyle/>
          <a:p>
            <a:pPr eaLnBrk="1" hangingPunct="1"/>
            <a:r>
              <a:rPr lang="en-US" sz="3600" smtClean="0"/>
              <a:t>Name and diagram the 4 lobes of the brain.  Give a brief function of each.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>
          <a:xfrm>
            <a:off x="0" y="2971800"/>
            <a:ext cx="7924800" cy="3154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Frontal: primary motor area; decision making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Parietal: Primary sensory area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Occipital: vision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Temoral: hearing</a:t>
            </a: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57350" name="Picture 6" descr="brain3dlob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343400"/>
            <a:ext cx="2857500" cy="20478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2087562"/>
          </a:xfrm>
        </p:spPr>
        <p:txBody>
          <a:bodyPr/>
          <a:lstStyle/>
          <a:p>
            <a:pPr eaLnBrk="1" hangingPunct="1"/>
            <a:r>
              <a:rPr lang="en-US" sz="3600" smtClean="0"/>
              <a:t>Describe the following features of the cerebrum:  gyri, sulci, fissure. 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4294967295"/>
          </p:nvPr>
        </p:nvSpPr>
        <p:spPr>
          <a:xfrm>
            <a:off x="304800" y="2438400"/>
            <a:ext cx="8610600" cy="2697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gyri: convolutions, sulci: shallow grooves; fissures: deep grooves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				Transverse, Lateral, 						longitudinal, central 								sulcus	 </a:t>
            </a:r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50182" name="Picture 6" descr="human8sect6"/>
          <p:cNvPicPr>
            <a:picLocks noChangeAspect="1" noChangeArrowheads="1"/>
          </p:cNvPicPr>
          <p:nvPr/>
        </p:nvPicPr>
        <p:blipFill>
          <a:blip r:embed="rId3"/>
          <a:srcRect t="29251" r="51308" b="48811"/>
          <a:stretch>
            <a:fillRect/>
          </a:stretch>
        </p:blipFill>
        <p:spPr bwMode="auto">
          <a:xfrm>
            <a:off x="1447800" y="38100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are the two regions of nerves in the PNS?  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38862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Cranial nerves and spinal nerves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  <p:pic>
        <p:nvPicPr>
          <p:cNvPr id="59396" name="Picture 6" descr="beforeafter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33432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91400" cy="1676400"/>
          </a:xfrm>
        </p:spPr>
        <p:txBody>
          <a:bodyPr/>
          <a:lstStyle/>
          <a:p>
            <a:pPr eaLnBrk="1" hangingPunct="1"/>
            <a:r>
              <a:rPr lang="en-US" sz="4200" smtClean="0"/>
              <a:t>How many cranial nerves are there? 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4572000" cy="3840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12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  <p:pic>
        <p:nvPicPr>
          <p:cNvPr id="60423" name="Picture 7" descr="cranial_ner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447800"/>
            <a:ext cx="4572000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/>
          <a:lstStyle/>
          <a:p>
            <a:pPr eaLnBrk="1" hangingPunct="1"/>
            <a:r>
              <a:rPr lang="en-US" sz="3600" smtClean="0"/>
              <a:t>What is one pnemonic device to remember the cranial nerves? 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467600" cy="3840163"/>
          </a:xfrm>
        </p:spPr>
        <p:txBody>
          <a:bodyPr/>
          <a:lstStyle/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2000" smtClean="0"/>
              <a:t>Oh, oh, oh, to touch and feel very good velvet, ah.  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endParaRPr lang="en-US" sz="2000" smtClean="0"/>
          </a:p>
          <a:p>
            <a:pPr marL="742950" lvl="1" indent="-285750" eaLnBrk="1" hangingPunct="1">
              <a:buFont typeface="Wingdings 2" pitchFamily="18" charset="2"/>
              <a:buNone/>
            </a:pPr>
            <a:endParaRPr lang="en-US" sz="2000" smtClean="0"/>
          </a:p>
          <a:p>
            <a:pPr marL="742950" lvl="1" indent="-285750" eaLnBrk="1" hangingPunct="1">
              <a:buFont typeface="Wingdings 2" pitchFamily="18" charset="2"/>
              <a:buNone/>
            </a:pPr>
            <a:endParaRPr lang="en-US" sz="2000" smtClean="0"/>
          </a:p>
          <a:p>
            <a:pPr marL="742950" lvl="1" indent="-285750" eaLnBrk="1" hangingPunct="1">
              <a:buFont typeface="Wingdings 2" pitchFamily="18" charset="2"/>
              <a:buNone/>
            </a:pPr>
            <a:endParaRPr lang="en-US" sz="2000" smtClean="0"/>
          </a:p>
          <a:p>
            <a:pPr marL="742950" lvl="1" indent="-285750" eaLnBrk="1" hangingPunct="1">
              <a:buFont typeface="Wingdings 2" pitchFamily="18" charset="2"/>
              <a:buNone/>
            </a:pPr>
            <a:endParaRPr lang="en-US" sz="2000" smtClean="0"/>
          </a:p>
          <a:p>
            <a:pPr marL="742950" lvl="1" indent="-285750" eaLnBrk="1" hangingPunct="1">
              <a:buFont typeface="Wingdings 2" pitchFamily="18" charset="2"/>
              <a:buNone/>
            </a:pPr>
            <a:endParaRPr lang="en-US" sz="2000" smtClean="0"/>
          </a:p>
          <a:p>
            <a:pPr marL="742950" lvl="1" indent="-285750" eaLnBrk="1" hangingPunct="1">
              <a:buFont typeface="Wingdings 2" pitchFamily="18" charset="2"/>
              <a:buNone/>
            </a:pPr>
            <a:endParaRPr lang="en-US" sz="2000" smtClean="0"/>
          </a:p>
          <a:p>
            <a:pPr marL="742950" lvl="1" indent="-285750" eaLnBrk="1" hangingPunct="1">
              <a:buFont typeface="Wingdings 2" pitchFamily="18" charset="2"/>
              <a:buNone/>
            </a:pPr>
            <a:endParaRPr lang="en-US" sz="2000" smtClean="0"/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2000" smtClean="0"/>
              <a:t>Ow, ow, ow, to try and fight voldemort.  Gee, voldemort’s arms hurt.  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  <p:pic>
        <p:nvPicPr>
          <p:cNvPr id="61446" name="Picture 6" descr="300px-Lordvoldem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743200"/>
            <a:ext cx="3505200" cy="2476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is the cranial nerve that carries sensory and motor impulses to the visceral organs like the heart and lungs? 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xfrm>
            <a:off x="457200" y="3048000"/>
            <a:ext cx="7467600" cy="3078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The Vagus Nerve (X)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  <p:pic>
        <p:nvPicPr>
          <p:cNvPr id="62470" name="Picture 6" descr="vagus_ne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3424238" cy="3962400"/>
          </a:xfrm>
          <a:prstGeom prst="rect">
            <a:avLst/>
          </a:prstGeom>
          <a:noFill/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4953000" y="25908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8001000" y="6477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609600" y="914400"/>
            <a:ext cx="617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What do motor neurons stimulate?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733800" y="2971800"/>
            <a:ext cx="38862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Effectors, or target cells that produce some kind or response</a:t>
            </a:r>
          </a:p>
          <a:p>
            <a:pPr>
              <a:spcBef>
                <a:spcPct val="50000"/>
              </a:spcBef>
            </a:pPr>
            <a:r>
              <a:rPr lang="en-US" sz="2000"/>
              <a:t>Ex.  Stimulate muscles to create movement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782762"/>
          </a:xfrm>
        </p:spPr>
        <p:txBody>
          <a:bodyPr/>
          <a:lstStyle/>
          <a:p>
            <a:pPr eaLnBrk="1" hangingPunct="1"/>
            <a:r>
              <a:rPr lang="en-US" sz="4200" smtClean="0"/>
              <a:t>Which cranial nerve carries sensory information of smells? </a:t>
            </a: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7467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olfactory (I)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  <p:pic>
        <p:nvPicPr>
          <p:cNvPr id="63494" name="Picture 6" descr="ANd9GcTSyNgXsas1TSY52AXTZhyjJs0VLSFMrwX4fqKVTBNB97T8Um-_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19400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What parts of the body does the brachial plexus serve? 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7467600" cy="4525963"/>
          </a:xfrm>
        </p:spPr>
        <p:txBody>
          <a:bodyPr/>
          <a:lstStyle/>
          <a:p>
            <a:pPr marL="608013" indent="-571500" eaLnBrk="1" hangingPunct="1">
              <a:buFont typeface="Wingdings 2" pitchFamily="18" charset="2"/>
              <a:buNone/>
            </a:pPr>
            <a:r>
              <a:rPr lang="en-US" smtClean="0"/>
              <a:t>The arms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/>
          <a:lstStyle/>
          <a:p>
            <a:pPr eaLnBrk="1" hangingPunct="1"/>
            <a:r>
              <a:rPr lang="en-US" sz="4200" smtClean="0"/>
              <a:t>Spaces between myelin sheeths are called…</a:t>
            </a:r>
          </a:p>
        </p:txBody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xfrm>
            <a:off x="457200" y="3124200"/>
            <a:ext cx="2514600" cy="3001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Nodes of Ranvier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  <p:pic>
        <p:nvPicPr>
          <p:cNvPr id="65543" name="Picture 7" descr="filli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2447925" cy="4762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Groups of cell bodies found in the PNS are called </a:t>
            </a:r>
          </a:p>
        </p:txBody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7467600" cy="3382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ganglia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are the two pathways of information through the spinal cord? </a:t>
            </a:r>
          </a:p>
        </p:txBody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013" indent="-571500" eaLnBrk="1" hangingPunct="1">
              <a:buFont typeface="Wingdings 2" pitchFamily="18" charset="2"/>
              <a:buNone/>
            </a:pPr>
            <a:r>
              <a:rPr lang="en-US" smtClean="0"/>
              <a:t>Ascending &amp; descending. 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91400" cy="1905000"/>
          </a:xfrm>
        </p:spPr>
        <p:txBody>
          <a:bodyPr/>
          <a:lstStyle/>
          <a:p>
            <a:pPr eaLnBrk="1" hangingPunct="1"/>
            <a:r>
              <a:rPr lang="en-US" sz="4000" smtClean="0"/>
              <a:t>What is the major function of the pons? </a:t>
            </a:r>
          </a:p>
        </p:txBody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7467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1676400" y="2895600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Controls breathing rate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What are the three main functions of the nervous system?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7467600" cy="4144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sensory neurons – receive information from the sensory receptors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interneurons – transfer and interpret impulses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motor neurons – send appropriate impulses/ instructions to the muscles and glands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is a stimulus?</a:t>
            </a:r>
          </a:p>
        </p:txBody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the cause of a physical response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is an effector?</a:t>
            </a:r>
          </a:p>
        </p:txBody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a body part (muscle or organ) that is activated by a stimulus (nerve impulse)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does a myelin sheath do?</a:t>
            </a:r>
          </a:p>
        </p:txBody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it insulates the nerve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2000" smtClean="0"/>
              <a:t>it acts much similarly to the insulation on a wire</a:t>
            </a:r>
            <a:endParaRPr lang="en-US" smtClean="0"/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  <p:pic>
        <p:nvPicPr>
          <p:cNvPr id="51206" name="Picture 6" descr="I10-75-mye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743200"/>
            <a:ext cx="25114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6971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What type of neurons are found in the brain and spinal cord?</a:t>
            </a: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267200" y="3657600"/>
            <a:ext cx="3962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Interneurons</a:t>
            </a:r>
          </a:p>
          <a:p>
            <a:pPr>
              <a:spcBef>
                <a:spcPct val="50000"/>
              </a:spcBef>
            </a:pPr>
            <a:r>
              <a:rPr lang="en-US" sz="2000"/>
              <a:t>Receive impulses from sensory neurons or send impulses to motor neurons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are white and gray matter found?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gray matter is the cell body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white matter is the filaments in between the cells 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/>
          <a:lstStyle/>
          <a:p>
            <a:pPr eaLnBrk="1" hangingPunct="1"/>
            <a:r>
              <a:rPr lang="en-US" sz="3600" smtClean="0"/>
              <a:t>What common ions are found in both the cytoplasm and outside the cell in interstitial fluid?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7467600" cy="3687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Na+ and K+</a:t>
            </a: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is a synapse?</a:t>
            </a:r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a junction between two nerve cells, where the tip of a nerve fiber almost touches another cell in order to transmit signals</a:t>
            </a: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/>
          <a:lstStyle/>
          <a:p>
            <a:pPr eaLnBrk="1" hangingPunct="1"/>
            <a:r>
              <a:rPr lang="en-US" sz="3600" smtClean="0"/>
              <a:t>What is proprioception?</a:t>
            </a:r>
          </a:p>
        </p:txBody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3840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the sense of relative position of neighboring parts of the body</a:t>
            </a: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  <p:pic>
        <p:nvPicPr>
          <p:cNvPr id="76804" name="Picture 6" descr="h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743200"/>
            <a:ext cx="29718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is acetylcholinesterase?</a:t>
            </a:r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an enzyme, present in blood and some nerve endings, that aids the breakdown of acetylcholine (transmitter of nerve impulses) and suppresses its stimulatory effect on nerves 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Name a neurotransmitter for the sympathetic and parasympathetic nervous systems.  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Acetylcholine (para); norepinephrine (symp)</a:t>
            </a:r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80772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Round 2</a:t>
            </a:r>
            <a:endParaRPr lang="en-US"/>
          </a:p>
        </p:txBody>
      </p:sp>
      <p:pic>
        <p:nvPicPr>
          <p:cNvPr id="78852" name="Picture 6" descr="06-4%20Radiculopat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667000"/>
            <a:ext cx="34909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Final Jeopardy Answer Round 2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>
          <a:xfrm>
            <a:off x="5410200" y="3048000"/>
            <a:ext cx="2514600" cy="3078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smtClean="0"/>
              <a:t>	31 pairs</a:t>
            </a:r>
          </a:p>
        </p:txBody>
      </p:sp>
      <p:pic>
        <p:nvPicPr>
          <p:cNvPr id="79875" name="Picture 5" descr="spinene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29305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Round 2</a:t>
            </a:r>
          </a:p>
        </p:txBody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>
          <a:xfrm>
            <a:off x="457200" y="3048000"/>
            <a:ext cx="5867400" cy="3078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400" smtClean="0"/>
              <a:t>	How many spinal nerves are there?</a:t>
            </a: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7620000" y="6553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 action="ppaction://hlinksldjump"/>
              </a:rPr>
              <a:t>More Review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Review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hlinkClick r:id="rId2"/>
              </a:rPr>
              <a:t>http://www.anatomyarcade.com/games/gamesNervous.html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hlinkClick r:id="rId3"/>
              </a:rPr>
              <a:t>http://www.sciencereviewgames.com/srg/subjects/games.php?id=129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hlinkClick r:id="rId4"/>
              </a:rPr>
              <a:t>http://www.studystack.com/matching-457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hlinkClick r:id="rId5"/>
              </a:rPr>
              <a:t>http://www.medtrng.com/quia.htm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hlinkClick r:id="rId6"/>
              </a:rPr>
              <a:t>http://www.reviewgamezone.com/print-auto.php?id=3079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</a:t>
            </a:r>
          </a:p>
        </p:txBody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162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u="sng" smtClean="0"/>
              <a:t>Cliffs AP Biology 2</a:t>
            </a:r>
            <a:r>
              <a:rPr lang="en-US" sz="1200" u="sng" baseline="30000" smtClean="0"/>
              <a:t>nd</a:t>
            </a:r>
            <a:r>
              <a:rPr lang="en-US" sz="1200" u="sng" smtClean="0"/>
              <a:t> Edition</a:t>
            </a:r>
            <a:r>
              <a:rPr lang="en-US" sz="1200" smtClean="0"/>
              <a:t> By Phillip Parker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u="sng" smtClean="0"/>
              <a:t>Pearson Education AP Test Prep Series </a:t>
            </a:r>
            <a:r>
              <a:rPr lang="en-US" sz="1200" smtClean="0"/>
              <a:t>By Fred W. Holtzclaw and Theresa Knapp Holtzclaw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u="sng" smtClean="0"/>
              <a:t>Biology, 7</a:t>
            </a:r>
            <a:r>
              <a:rPr lang="en-US" sz="1200" u="sng" baseline="30000" smtClean="0"/>
              <a:t>th</a:t>
            </a:r>
            <a:r>
              <a:rPr lang="en-US" sz="1200" u="sng" smtClean="0"/>
              <a:t> Edition</a:t>
            </a:r>
            <a:r>
              <a:rPr lang="en-US" sz="1200" smtClean="0"/>
              <a:t> By Neil A. Campbell and Jane B. Reece</a:t>
            </a:r>
            <a:endParaRPr lang="en-US" sz="1200" u="sng" smtClean="0"/>
          </a:p>
          <a:p>
            <a:pPr eaLnBrk="1" hangingPunct="1">
              <a:lnSpc>
                <a:spcPct val="80000"/>
              </a:lnSpc>
            </a:pPr>
            <a:r>
              <a:rPr lang="en-US" sz="1200" u="sng" smtClean="0">
                <a:hlinkClick r:id="rId2"/>
              </a:rPr>
              <a:t>http://www.csuchico.edu/~pmccaffrey/syllabi/CMSD%20320/images/U5MedialView.jpg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u="sng" smtClean="0">
                <a:hlinkClick r:id="rId3"/>
              </a:rPr>
              <a:t>http://www.stockmedicalart.com/medicalartlibrary/images/cerebral-cortex.jpg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u="sng" smtClean="0">
                <a:hlinkClick r:id="rId4"/>
              </a:rPr>
              <a:t>http://www2.cedarcrest.edu/academic/bio/hale/bioT_EID/lectures/tetanus-neuron.gif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u="sng" smtClean="0">
                <a:hlinkClick r:id="rId5"/>
              </a:rPr>
              <a:t>http://www.becomehealthynow.com/images/organs/nervous/brain_stem.jpg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6"/>
              </a:rPr>
              <a:t>http://universe-review.ca/I10-75-myelin.jpg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7"/>
              </a:rPr>
              <a:t>http://www.drstandley.com/images/nervous5.bmp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8"/>
              </a:rPr>
              <a:t>http://www.hdac.org/images/articles/glia.jpg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9"/>
              </a:rPr>
              <a:t>http://brainmuseum.org/Specimens/primates/human/brain/human8sect6.jpg</a:t>
            </a:r>
            <a:r>
              <a:rPr lang="en-US" sz="1200" smtClean="0"/>
              <a:t> - pictures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10"/>
              </a:rPr>
              <a:t>http://www.daviddarling.info/images/blood-brain_barrier.jpg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11"/>
              </a:rPr>
              <a:t>http://universe-review.ca/I10-82-annelid.jpg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12"/>
              </a:rPr>
              <a:t>http://www.biologyreference.com/images/biol_03_img0309.jpg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13"/>
              </a:rPr>
              <a:t>http://www.mult-sclerosis.org/cerebellum.gif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14"/>
              </a:rPr>
              <a:t>http://www.mult-sclerosis.org/corpuscallosum.gif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15"/>
              </a:rPr>
              <a:t>http://www.umm.edu/graphics/images/en/19239.jpg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16"/>
              </a:rPr>
              <a:t>http://www.erichubscher.com/erichubscherpfisite023045.jpg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17"/>
              </a:rPr>
              <a:t>http://www.bcm.edu/cain_foundation/noframes/html/pages/staff/neurons%20confocal%20mu1a%20dcx.jpg</a:t>
            </a:r>
            <a:r>
              <a:rPr lang="en-US" sz="1200" smtClean="0"/>
              <a:t> –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18"/>
              </a:rPr>
              <a:t>http://encefalus.com/wp-content/uploads/2008/07/neuron.jpg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19"/>
              </a:rPr>
              <a:t>http://farm3.static.flickr.com/2292/2294885580_818df74d6f.jpg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20"/>
              </a:rPr>
              <a:t>http://nyic.stemlegal.com/wp-content/uploads/2009/01/brain-surface-anatomy.jpg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21"/>
              </a:rPr>
              <a:t>http://nsw.royalsoc.org.au/journal_archive/images/bennett_2/bennett2_fig11.gif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22"/>
              </a:rPr>
              <a:t>http://www.nebraskabraininjurylawyer.com/images/injuryimages/rough.skull.bones.jpg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23"/>
              </a:rPr>
              <a:t>http://i.ehow.com/images/a05/e4/ao/treat-mild-sunburn-home-remedy-200X200.jpg</a:t>
            </a:r>
            <a:r>
              <a:rPr lang="en-US" sz="1200" smtClean="0"/>
              <a:t> -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>
                <a:hlinkClick r:id="rId24"/>
              </a:rPr>
              <a:t>http://www.jonny69.co.uk/images/cheese4.jpg</a:t>
            </a:r>
            <a:r>
              <a:rPr lang="en-US" sz="1200" smtClean="0"/>
              <a:t> - picture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9351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The classification of neuron that has a single axon and many dendrites?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124200" y="3505200"/>
            <a:ext cx="5105400" cy="2620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Multipolar</a:t>
            </a:r>
            <a:endParaRPr lang="en-US" sz="2000" smtClean="0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Continued</a:t>
            </a:r>
          </a:p>
        </p:txBody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smtClean="0">
                <a:hlinkClick r:id="rId2"/>
              </a:rPr>
              <a:t>http://mslc.rutgers.edu/MovingBodies/Lecture/nervous/nervous_system_study_questions.htm</a:t>
            </a:r>
            <a:r>
              <a:rPr lang="en-US" sz="1200" smtClean="0"/>
              <a:t> </a:t>
            </a:r>
          </a:p>
          <a:p>
            <a:pPr eaLnBrk="1" hangingPunct="1"/>
            <a:r>
              <a:rPr lang="en-US" sz="1200" smtClean="0">
                <a:hlinkClick r:id="rId3"/>
              </a:rPr>
              <a:t>http://www.backpain-guide.com/Chapter_Fig_folders/Ch06_Path_Folder/Ch06_Images/06-4%20Radiculopathy.jpg</a:t>
            </a:r>
            <a:r>
              <a:rPr lang="en-US" sz="1200" smtClean="0"/>
              <a:t> – picture</a:t>
            </a:r>
          </a:p>
          <a:p>
            <a:pPr eaLnBrk="1" hangingPunct="1"/>
            <a:r>
              <a:rPr lang="en-US" sz="1200" smtClean="0">
                <a:hlinkClick r:id="rId4"/>
              </a:rPr>
              <a:t>http://www.cure-back-pain.org/images/spinenerve.gif</a:t>
            </a:r>
            <a:r>
              <a:rPr lang="en-US" sz="1200" smtClean="0"/>
              <a:t> - picture</a:t>
            </a:r>
          </a:p>
          <a:p>
            <a:pPr eaLnBrk="1" hangingPunct="1"/>
            <a:r>
              <a:rPr lang="en-US" sz="1200" smtClean="0">
                <a:hlinkClick r:id="rId5"/>
              </a:rPr>
              <a:t>http://www.chaaps.com/wp-content/uploads/2009/12/hands.jpg</a:t>
            </a:r>
            <a:r>
              <a:rPr lang="en-US" sz="1200" smtClean="0"/>
              <a:t> - picture</a:t>
            </a:r>
          </a:p>
          <a:p>
            <a:pPr eaLnBrk="1" hangingPunct="1"/>
            <a:r>
              <a:rPr lang="en-US" sz="1200" smtClean="0">
                <a:hlinkClick r:id="rId6"/>
              </a:rPr>
              <a:t>http://www.bio.davidson.edu/courses/genomics/2009/Patel/beforeafterbrain.jpg</a:t>
            </a:r>
            <a:r>
              <a:rPr lang="en-US" sz="1200" smtClean="0"/>
              <a:t> - picture</a:t>
            </a:r>
          </a:p>
          <a:p>
            <a:pPr eaLnBrk="1" hangingPunct="1"/>
            <a:r>
              <a:rPr lang="en-US" sz="1200" smtClean="0">
                <a:hlinkClick r:id="rId7"/>
              </a:rPr>
              <a:t>http://jankern.files.wordpress.com/2007/09/small-hands-touching.thumbnail.jpg</a:t>
            </a:r>
            <a:r>
              <a:rPr lang="en-US" sz="1200" smtClean="0"/>
              <a:t> - picture </a:t>
            </a:r>
          </a:p>
          <a:p>
            <a:pPr eaLnBrk="1" hangingPunct="1"/>
            <a:r>
              <a:rPr lang="en-US" sz="1200" smtClean="0">
                <a:hlinkClick r:id="rId8"/>
              </a:rPr>
              <a:t>http://cccncsnl.files.wordpress.com/2007/11/sea-the-light.jpg</a:t>
            </a:r>
            <a:r>
              <a:rPr lang="en-US" sz="1200" smtClean="0"/>
              <a:t> - picture</a:t>
            </a:r>
          </a:p>
          <a:p>
            <a:pPr eaLnBrk="1" hangingPunct="1"/>
            <a:r>
              <a:rPr lang="en-US" sz="1200" smtClean="0">
                <a:hlinkClick r:id="rId9"/>
              </a:rPr>
              <a:t>http://alaska.usgs.gov/science/biology/remote_sensing/images/sea_ice04.jpg</a:t>
            </a:r>
            <a:r>
              <a:rPr lang="en-US" sz="1200" smtClean="0"/>
              <a:t> - picture</a:t>
            </a:r>
          </a:p>
          <a:p>
            <a:pPr eaLnBrk="1" hangingPunct="1"/>
            <a:r>
              <a:rPr lang="en-US" sz="1200" smtClean="0">
                <a:hlinkClick r:id="rId10"/>
              </a:rPr>
              <a:t>http://biology.clc.uc.edu/courses/bio105/nervous.htm</a:t>
            </a:r>
            <a:r>
              <a:rPr lang="en-US" sz="1200" smtClean="0"/>
              <a:t> </a:t>
            </a:r>
          </a:p>
          <a:p>
            <a:pPr eaLnBrk="1" hangingPunct="1"/>
            <a:r>
              <a:rPr lang="en-US" sz="1200" smtClean="0">
                <a:hlinkClick r:id="rId11"/>
              </a:rPr>
              <a:t>http://www.bcm.edu/cain_foundation/noframes/html/pages/staff/growth-cone.gif</a:t>
            </a:r>
            <a:r>
              <a:rPr lang="en-US" sz="1200" smtClean="0"/>
              <a:t> - picture</a:t>
            </a:r>
          </a:p>
          <a:p>
            <a:pPr eaLnBrk="1" hangingPunct="1"/>
            <a:r>
              <a:rPr lang="en-US" sz="1200" smtClean="0">
                <a:hlinkClick r:id="rId12"/>
              </a:rPr>
              <a:t>http://cristinalaird.files.wordpress.com/2009/06/depression.jpg</a:t>
            </a:r>
            <a:r>
              <a:rPr lang="en-US" sz="1200" smtClean="0"/>
              <a:t> - picture</a:t>
            </a:r>
          </a:p>
          <a:p>
            <a:pPr eaLnBrk="1" hangingPunct="1"/>
            <a:endParaRPr lang="en-US" sz="1200" smtClean="0"/>
          </a:p>
          <a:p>
            <a:endParaRPr lang="en-US" sz="1000" smtClean="0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The charge inside the neuron at resting membrane potential?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486400" y="2286000"/>
            <a:ext cx="3276600" cy="2087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Negative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20484" name="Picture 5" descr="neurons%20confocal%20mu1a%20dc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46482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first ion to move across the cell membrane during an action potential?  Which way does it move?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257800" y="3276600"/>
            <a:ext cx="2667000" cy="2849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Sodium (Na) ions move into the cell.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800" smtClean="0"/>
              <a:t>The move through diffusion and attraction of opposite charges.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8077200" y="6488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 action="ppaction://hlinksldjump"/>
              </a:rPr>
              <a:t>Round 1</a:t>
            </a:r>
            <a:endParaRPr lang="en-US"/>
          </a:p>
        </p:txBody>
      </p:sp>
      <p:pic>
        <p:nvPicPr>
          <p:cNvPr id="21508" name="Picture 5" descr="neu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848</TotalTime>
  <Words>1677</Words>
  <Application>Microsoft Office PowerPoint</Application>
  <PresentationFormat>On-screen Show (4:3)</PresentationFormat>
  <Paragraphs>370</Paragraphs>
  <Slides>70</Slides>
  <Notes>0</Notes>
  <HiddenSlides>67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</vt:lpstr>
      <vt:lpstr>Franklin Gothic Book</vt:lpstr>
      <vt:lpstr>Wingdings 2</vt:lpstr>
      <vt:lpstr>Calibri</vt:lpstr>
      <vt:lpstr>Technic</vt:lpstr>
      <vt:lpstr>Technic</vt:lpstr>
      <vt:lpstr>Technic</vt:lpstr>
      <vt:lpstr>Technic</vt:lpstr>
      <vt:lpstr>Technic</vt:lpstr>
      <vt:lpstr>Technic</vt:lpstr>
      <vt:lpstr>Slide 1</vt:lpstr>
      <vt:lpstr>Slide 2</vt:lpstr>
      <vt:lpstr>Slide 3</vt:lpstr>
      <vt:lpstr>Slide 4</vt:lpstr>
      <vt:lpstr>Slide 5</vt:lpstr>
      <vt:lpstr>What type of neurons are found in the brain and spinal cord?</vt:lpstr>
      <vt:lpstr>The classification of neuron that has a single axon and many dendrites?</vt:lpstr>
      <vt:lpstr>The charge inside the neuron at resting membrane potential?</vt:lpstr>
      <vt:lpstr>The first ion to move across the cell membrane during an action potential?  Which way does it move?</vt:lpstr>
      <vt:lpstr>After Sodium moves into a cell during an action potential, what ion moves next and in which direction?</vt:lpstr>
      <vt:lpstr>What process uses energy to reset the ions on both sides of the cell membrane? </vt:lpstr>
      <vt:lpstr>What is the refractory period?</vt:lpstr>
      <vt:lpstr>What are the 2 main division of the Nervous system? </vt:lpstr>
      <vt:lpstr>Of what does a central nervous system consist?</vt:lpstr>
      <vt:lpstr>What does the somatic nervous system do?</vt:lpstr>
      <vt:lpstr>What does the autonomic nervous system control?</vt:lpstr>
      <vt:lpstr>What are the two divisions of the autonomic nervous system?</vt:lpstr>
      <vt:lpstr>What chemical crosses the synaptic cleft and carries messages to the next neuron or effector organ?</vt:lpstr>
      <vt:lpstr>Excess heat, pressure or specific classes of chemicals released from damaged tissues stimulate what kind of receptors?</vt:lpstr>
      <vt:lpstr>Neurons that carry messages from sense receptors to the CNS are called?</vt:lpstr>
      <vt:lpstr>Hot and cold are detected by what kind of receptor?</vt:lpstr>
      <vt:lpstr>Neurons that carry messages from the CNS to muscles are called? </vt:lpstr>
      <vt:lpstr>Higher level thinking and decision making is controlled by what part of the brain?</vt:lpstr>
      <vt:lpstr>The knee jerk reflex is integrated by what part of the CNS? </vt:lpstr>
      <vt:lpstr>Thirst, appetite, sex, pain, and pleasure centers are regulated by the…</vt:lpstr>
      <vt:lpstr>The ability to speak is housed in which structure of the brain?Which hemisphere is it normally located in? </vt:lpstr>
      <vt:lpstr>Name two reflexes in addition to the knee jerk reflex.</vt:lpstr>
      <vt:lpstr>What is a myelin sheath?</vt:lpstr>
      <vt:lpstr>What type of glial cells would be present in a man who has an infection in the brain? </vt:lpstr>
      <vt:lpstr>What does cerebrospinal fluid do and where is it produced?</vt:lpstr>
      <vt:lpstr>What type of glia cell makes of the blood-brain barrier?</vt:lpstr>
      <vt:lpstr>Which type of glial cells form the coverings and line the cavities of the brain and spinal cord?</vt:lpstr>
      <vt:lpstr>Final Jeopardy Answer Round 1</vt:lpstr>
      <vt:lpstr>Final Jeopardy</vt:lpstr>
      <vt:lpstr>Round 2</vt:lpstr>
      <vt:lpstr>The medulla oblongata, pons, and midbrain are all part of what section of the brain?</vt:lpstr>
      <vt:lpstr>What two types of matter is the cerebrum made out of?</vt:lpstr>
      <vt:lpstr>What does the cerebellum control?</vt:lpstr>
      <vt:lpstr>What does the band of axons called the corpus callosum do?</vt:lpstr>
      <vt:lpstr>What is the function of the hypothalamus?</vt:lpstr>
      <vt:lpstr>What is the anterior association are responsible for? </vt:lpstr>
      <vt:lpstr>To which part of the brain do the thalamus, hypothalamus, and epithalamus belong?</vt:lpstr>
      <vt:lpstr>What is the difference between white and gray matter?</vt:lpstr>
      <vt:lpstr>Name and diagram the 4 lobes of the brain.  Give a brief function of each. </vt:lpstr>
      <vt:lpstr>Describe the following features of the cerebrum:  gyri, sulci, fissure. </vt:lpstr>
      <vt:lpstr>What are the two regions of nerves in the PNS?  </vt:lpstr>
      <vt:lpstr>How many cranial nerves are there? </vt:lpstr>
      <vt:lpstr>What is one pnemonic device to remember the cranial nerves? </vt:lpstr>
      <vt:lpstr>What is the cranial nerve that carries sensory and motor impulses to the visceral organs like the heart and lungs? </vt:lpstr>
      <vt:lpstr>Which cranial nerve carries sensory information of smells? </vt:lpstr>
      <vt:lpstr>What parts of the body does the brachial plexus serve? </vt:lpstr>
      <vt:lpstr>Spaces between myelin sheeths are called…</vt:lpstr>
      <vt:lpstr>Groups of cell bodies found in the PNS are called </vt:lpstr>
      <vt:lpstr>What are the two pathways of information through the spinal cord? </vt:lpstr>
      <vt:lpstr>What is the major function of the pons? </vt:lpstr>
      <vt:lpstr>What are the three main functions of the nervous system?</vt:lpstr>
      <vt:lpstr>What is a stimulus?</vt:lpstr>
      <vt:lpstr>What is an effector?</vt:lpstr>
      <vt:lpstr>What does a myelin sheath do?</vt:lpstr>
      <vt:lpstr>What are white and gray matter found?</vt:lpstr>
      <vt:lpstr>What common ions are found in both the cytoplasm and outside the cell in interstitial fluid?</vt:lpstr>
      <vt:lpstr>What is a synapse?</vt:lpstr>
      <vt:lpstr>What is proprioception?</vt:lpstr>
      <vt:lpstr>What is acetylcholinesterase?</vt:lpstr>
      <vt:lpstr>Name a neurotransmitter for the sympathetic and parasympathetic nervous systems.  </vt:lpstr>
      <vt:lpstr>Final Jeopardy Answer Round 2</vt:lpstr>
      <vt:lpstr>Final Jeopardy Round 2</vt:lpstr>
      <vt:lpstr>More Review</vt:lpstr>
      <vt:lpstr>Sources</vt:lpstr>
      <vt:lpstr>Sources Continued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 Jeopardy</dc:title>
  <dc:creator>Joe Cech</dc:creator>
  <cp:lastModifiedBy>Amanda Hess</cp:lastModifiedBy>
  <cp:revision>24</cp:revision>
  <dcterms:created xsi:type="dcterms:W3CDTF">2010-04-12T16:59:38Z</dcterms:created>
  <dcterms:modified xsi:type="dcterms:W3CDTF">2012-02-23T13:53:26Z</dcterms:modified>
</cp:coreProperties>
</file>